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1"/>
  </p:notesMasterIdLst>
  <p:handoutMasterIdLst>
    <p:handoutMasterId r:id="rId32"/>
  </p:handoutMasterIdLst>
  <p:sldIdLst>
    <p:sldId id="277" r:id="rId3"/>
    <p:sldId id="267" r:id="rId4"/>
    <p:sldId id="278" r:id="rId5"/>
    <p:sldId id="279" r:id="rId6"/>
    <p:sldId id="280" r:id="rId7"/>
    <p:sldId id="281" r:id="rId8"/>
    <p:sldId id="283" r:id="rId9"/>
    <p:sldId id="284" r:id="rId10"/>
    <p:sldId id="271" r:id="rId11"/>
    <p:sldId id="285" r:id="rId12"/>
    <p:sldId id="299" r:id="rId13"/>
    <p:sldId id="273" r:id="rId14"/>
    <p:sldId id="287" r:id="rId15"/>
    <p:sldId id="286" r:id="rId16"/>
    <p:sldId id="274" r:id="rId17"/>
    <p:sldId id="270" r:id="rId18"/>
    <p:sldId id="275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7" r:id="rId28"/>
    <p:sldId id="298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RmJO7R2CRs" TargetMode="External"/><Relationship Id="rId2" Type="http://schemas.openxmlformats.org/officeDocument/2006/relationships/hyperlink" Target="https://www.youtube.com/watch?v=RbSlW8jZFe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stqbexamcertification.com/what-is-defect-or-bugs-or-faults-in-software-test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DynSmrzpX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stqbexamcertification.com/what-is-defect-or-bugs-or-faults-in-software-test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CSYE 7280 - User Experience Design and Testing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99284C"/>
                </a:solidFill>
              </a:rPr>
              <a:t>Instructor: Vishal Chawla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78142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Software testing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752431"/>
            <a:ext cx="5751512" cy="541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6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78142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Defect Life cycle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6" y="938731"/>
            <a:ext cx="7181718" cy="562399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 plan (STP) - Template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Scope of the tests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The software package to be tested (name, version and revision)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The documents that provide the basis for the planned tests </a:t>
            </a: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Testing environment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Sites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Required hardware and firmware configuration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Participating organizations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Manpower requirements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Preparation and training required of the test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66675"/>
            <a:ext cx="9191625" cy="600075"/>
          </a:xfrm>
        </p:spPr>
        <p:txBody>
          <a:bodyPr/>
          <a:lstStyle/>
          <a:p>
            <a:r>
              <a:rPr lang="en-US" dirty="0"/>
              <a:t>Software test plan (STP) – Template 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3900" y="733425"/>
            <a:ext cx="10525125" cy="54387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Tests details (for each test)</a:t>
            </a:r>
          </a:p>
          <a:p>
            <a:r>
              <a:rPr lang="en-US" dirty="0">
                <a:solidFill>
                  <a:schemeClr val="tx2"/>
                </a:solidFill>
              </a:rPr>
              <a:t>Test identification/ Test objective</a:t>
            </a:r>
          </a:p>
          <a:p>
            <a:r>
              <a:rPr lang="en-US" dirty="0">
                <a:solidFill>
                  <a:schemeClr val="tx2"/>
                </a:solidFill>
              </a:rPr>
              <a:t>Cross-reference to the relevant design document and the requirement document</a:t>
            </a:r>
          </a:p>
          <a:p>
            <a:r>
              <a:rPr lang="en-US" dirty="0">
                <a:solidFill>
                  <a:schemeClr val="tx2"/>
                </a:solidFill>
              </a:rPr>
              <a:t>Test class/Test level (unit, integration or system tests)</a:t>
            </a:r>
          </a:p>
          <a:p>
            <a:r>
              <a:rPr lang="en-US" dirty="0">
                <a:solidFill>
                  <a:schemeClr val="tx2"/>
                </a:solidFill>
              </a:rPr>
              <a:t>Test case requirements</a:t>
            </a:r>
          </a:p>
          <a:p>
            <a:r>
              <a:rPr lang="en-US" dirty="0">
                <a:solidFill>
                  <a:schemeClr val="tx2"/>
                </a:solidFill>
              </a:rPr>
              <a:t>Special requirements (e.g., measurements of response times, security requirements)</a:t>
            </a:r>
          </a:p>
          <a:p>
            <a:r>
              <a:rPr lang="en-US" dirty="0">
                <a:solidFill>
                  <a:schemeClr val="tx2"/>
                </a:solidFill>
              </a:rPr>
              <a:t>Data to be recorded</a:t>
            </a:r>
          </a:p>
          <a:p>
            <a:pPr marL="4572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Test Schedule</a:t>
            </a:r>
          </a:p>
          <a:p>
            <a:r>
              <a:rPr lang="en-US" dirty="0">
                <a:solidFill>
                  <a:schemeClr val="tx2"/>
                </a:solidFill>
              </a:rPr>
              <a:t>Preparation</a:t>
            </a:r>
          </a:p>
          <a:p>
            <a:r>
              <a:rPr lang="en-US" dirty="0">
                <a:solidFill>
                  <a:schemeClr val="tx2"/>
                </a:solidFill>
              </a:rPr>
              <a:t>Testing</a:t>
            </a:r>
          </a:p>
          <a:p>
            <a:r>
              <a:rPr lang="en-US" dirty="0">
                <a:solidFill>
                  <a:schemeClr val="tx2"/>
                </a:solidFill>
              </a:rPr>
              <a:t>Error Correction</a:t>
            </a:r>
          </a:p>
          <a:p>
            <a:r>
              <a:rPr lang="en-US" dirty="0">
                <a:solidFill>
                  <a:schemeClr val="tx2"/>
                </a:solidFill>
              </a:rPr>
              <a:t>Regression Tests</a:t>
            </a:r>
          </a:p>
        </p:txBody>
      </p:sp>
    </p:spTree>
    <p:extLst>
      <p:ext uri="{BB962C8B-B14F-4D97-AF65-F5344CB8AC3E}">
        <p14:creationId xmlns:p14="http://schemas.microsoft.com/office/powerpoint/2010/main" val="645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automation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>
                <a:hlinkClick r:id="rId2"/>
              </a:rPr>
              <a:t>https://www.youtube.com/watch?v=RbSlW8jZFe8</a:t>
            </a:r>
            <a:endParaRPr lang="en-US" altLang="en-US" dirty="0"/>
          </a:p>
          <a:p>
            <a:pPr marL="457200" indent="-457200"/>
            <a:r>
              <a:rPr lang="en-US" altLang="en-US" dirty="0">
                <a:hlinkClick r:id="rId3"/>
              </a:rPr>
              <a:t>https://www.youtube.com/watch?v=ERmJO7R2CRs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7174" name="Picture 6" descr="http://www.marlabs.com/sites/default/files/Test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317153"/>
            <a:ext cx="4032250" cy="386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71813"/>
            <a:ext cx="2577556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7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45720" indent="0" fontAlgn="base">
              <a:buNone/>
            </a:pPr>
            <a:r>
              <a:rPr lang="en-US" b="1" cap="all" dirty="0"/>
              <a:t>TESTs that can BE AUTOMATED</a:t>
            </a:r>
            <a:endParaRPr lang="en-US" cap="all" dirty="0"/>
          </a:p>
          <a:p>
            <a:pPr fontAlgn="base"/>
            <a:r>
              <a:rPr lang="en-US" dirty="0"/>
              <a:t>Tests that need to be run with every build of the application (sanity check, regression)</a:t>
            </a:r>
          </a:p>
          <a:p>
            <a:pPr fontAlgn="base"/>
            <a:r>
              <a:rPr lang="en-US" dirty="0"/>
              <a:t>Tests that use multiple data values for the same actions (data driven tests)</a:t>
            </a:r>
          </a:p>
          <a:p>
            <a:pPr fontAlgn="base"/>
            <a:r>
              <a:rPr lang="en-US" dirty="0"/>
              <a:t>Complex and time consuming tests</a:t>
            </a:r>
          </a:p>
          <a:p>
            <a:pPr fontAlgn="base"/>
            <a:r>
              <a:rPr lang="en-US" dirty="0"/>
              <a:t>Tests requiring a great deal of precision</a:t>
            </a:r>
          </a:p>
          <a:p>
            <a:pPr fontAlgn="base"/>
            <a:r>
              <a:rPr lang="en-US" dirty="0"/>
              <a:t>Tests involving many simple, repetitive steps</a:t>
            </a:r>
          </a:p>
          <a:p>
            <a:pPr fontAlgn="base"/>
            <a:r>
              <a:rPr lang="en-US" dirty="0"/>
              <a:t>Testing needed on multiple combinations of OS, DBMS &amp; Browsers</a:t>
            </a:r>
          </a:p>
          <a:p>
            <a:pPr fontAlgn="base"/>
            <a:r>
              <a:rPr lang="en-US" dirty="0"/>
              <a:t>Creation of Data &amp; Test Beds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45720" indent="0" fontAlgn="base">
              <a:buNone/>
            </a:pPr>
            <a:r>
              <a:rPr lang="en-US" b="1" cap="all" dirty="0"/>
              <a:t>TEST That cannot BE AUTOMATED</a:t>
            </a:r>
            <a:endParaRPr lang="en-US" cap="all" dirty="0"/>
          </a:p>
          <a:p>
            <a:pPr fontAlgn="base"/>
            <a:r>
              <a:rPr lang="en-US" dirty="0"/>
              <a:t>Usability testing – “How easy is the application to use?”</a:t>
            </a:r>
          </a:p>
          <a:p>
            <a:pPr fontAlgn="base"/>
            <a:r>
              <a:rPr lang="en-US" dirty="0"/>
              <a:t>One-time testing</a:t>
            </a:r>
          </a:p>
          <a:p>
            <a:pPr fontAlgn="base"/>
            <a:r>
              <a:rPr lang="en-US" dirty="0"/>
              <a:t>“ASAP” testing – “We need to test NOW!”</a:t>
            </a:r>
          </a:p>
          <a:p>
            <a:pPr fontAlgn="base"/>
            <a:r>
              <a:rPr lang="en-US" dirty="0"/>
              <a:t>Ad hoc/random testing – based on intuition and knowledge of application</a:t>
            </a:r>
          </a:p>
          <a:p>
            <a:pPr fontAlgn="base"/>
            <a:r>
              <a:rPr lang="en-US" dirty="0"/>
              <a:t>Back-end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vs automation Testing by phase </a:t>
            </a:r>
          </a:p>
        </p:txBody>
      </p:sp>
      <p:graphicFrame>
        <p:nvGraphicFramePr>
          <p:cNvPr id="5" name="Content Placeholder 4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8642328"/>
              </p:ext>
            </p:extLst>
          </p:nvPr>
        </p:nvGraphicFramePr>
        <p:xfrm>
          <a:off x="942975" y="1825625"/>
          <a:ext cx="10420350" cy="33655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47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Testing Process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Automation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Manual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Planning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Preparing</a:t>
                      </a:r>
                      <a:r>
                        <a:rPr lang="en-US" baseline="0" dirty="0"/>
                        <a:t> test cases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Performance</a:t>
                      </a:r>
                      <a:r>
                        <a:rPr lang="en-US" baseline="0" dirty="0"/>
                        <a:t> of tests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Logs and</a:t>
                      </a:r>
                      <a:r>
                        <a:rPr lang="en-US" baseline="0" dirty="0"/>
                        <a:t> test report preparation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786">
                <a:tc>
                  <a:txBody>
                    <a:bodyPr/>
                    <a:lstStyle/>
                    <a:p>
                      <a:r>
                        <a:rPr lang="en-US" dirty="0"/>
                        <a:t>Regression Tests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of web applications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Frequent regression testing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Rapid feedback to developers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Virtually unlimited iterations of test case execution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Support for Agile and extreme development methodologies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Disciplined documentation of test cases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Customized defect reporting</a:t>
            </a:r>
          </a:p>
          <a:p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Finding defects missed by manual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38100"/>
            <a:ext cx="9353550" cy="781050"/>
          </a:xfrm>
        </p:spPr>
        <p:txBody>
          <a:bodyPr>
            <a:normAutofit/>
          </a:bodyPr>
          <a:lstStyle/>
          <a:p>
            <a:r>
              <a:rPr lang="en-US" sz="2400" dirty="0"/>
              <a:t>Advantages and disadvantages of automation testing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838199"/>
            <a:ext cx="9601200" cy="54006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5000"/>
              </a:lnSpc>
              <a:buFontTx/>
              <a:buNone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Advantages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Accuracy and completeness of performance.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Accuracy of results log and summary reports.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Comprehensiveness of information.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Few manpower resources required for performing of tests.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Shorter duration of testing.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Performance of complete regression tests.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Performance of test classes beyond the scope of manual testing.</a:t>
            </a:r>
            <a:r>
              <a:rPr lang="en-US" altLang="en-US" dirty="0"/>
              <a:t> </a:t>
            </a:r>
          </a:p>
          <a:p>
            <a:pPr>
              <a:lnSpc>
                <a:spcPct val="75000"/>
              </a:lnSpc>
              <a:spcBef>
                <a:spcPct val="100000"/>
              </a:spcBef>
              <a:buFontTx/>
              <a:buNone/>
              <a:defRPr/>
            </a:pPr>
            <a:r>
              <a:rPr lang="en-US" altLang="en-US" sz="2400" b="1" dirty="0">
                <a:solidFill>
                  <a:srgbClr val="002060"/>
                </a:solidFill>
              </a:rPr>
              <a:t>Disadvantages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High investments required in package purchasing and training.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High package development investment costs.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High manpower requirements for test preparation. </a:t>
            </a:r>
          </a:p>
          <a:p>
            <a:pPr>
              <a:lnSpc>
                <a:spcPct val="75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Considerable testing areas left uncovered.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8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testing to used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Depends on </a:t>
            </a:r>
          </a:p>
          <a:p>
            <a:r>
              <a:rPr lang="en-US" dirty="0"/>
              <a:t> Parts of application to be tested</a:t>
            </a:r>
          </a:p>
          <a:p>
            <a:r>
              <a:rPr lang="en-US" dirty="0"/>
              <a:t>User expectations</a:t>
            </a:r>
          </a:p>
          <a:p>
            <a:r>
              <a:rPr lang="en-US" dirty="0"/>
              <a:t>Time allowed for the project </a:t>
            </a:r>
          </a:p>
          <a:p>
            <a:r>
              <a:rPr lang="en-US" dirty="0"/>
              <a:t>Priorities set by manager </a:t>
            </a:r>
          </a:p>
          <a:p>
            <a:r>
              <a:rPr lang="en-US" dirty="0"/>
              <a:t>Defining the project boundaries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i="1" dirty="0">
                <a:solidFill>
                  <a:srgbClr val="002060"/>
                </a:solidFill>
              </a:rPr>
              <a:t>Source: www.seleniumhq.org</a:t>
            </a:r>
          </a:p>
        </p:txBody>
      </p:sp>
    </p:spTree>
    <p:extLst>
      <p:ext uri="{BB962C8B-B14F-4D97-AF65-F5344CB8AC3E}">
        <p14:creationId xmlns:p14="http://schemas.microsoft.com/office/powerpoint/2010/main" val="8368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Software testing is a process of executing a program or application with the intent of finding the </a:t>
            </a:r>
            <a:r>
              <a:rPr lang="en-US" dirty="0">
                <a:hlinkClick r:id="rId2" tooltip="what is a defect or software bug?"/>
              </a:rPr>
              <a:t>software bugs</a:t>
            </a:r>
            <a:r>
              <a:rPr lang="en-US" dirty="0"/>
              <a:t>.</a:t>
            </a:r>
          </a:p>
          <a:p>
            <a:pPr marL="45720" indent="0">
              <a:buNone/>
            </a:pPr>
            <a:r>
              <a:rPr lang="en-US" dirty="0"/>
              <a:t>It can also be stated as the </a:t>
            </a:r>
            <a:r>
              <a:rPr lang="en-US" b="1" dirty="0"/>
              <a:t>process of validating and verifying </a:t>
            </a:r>
            <a:r>
              <a:rPr lang="en-US" dirty="0"/>
              <a:t>that a software program or application or product:</a:t>
            </a:r>
          </a:p>
          <a:p>
            <a:r>
              <a:rPr lang="en-US" dirty="0"/>
              <a:t>Meets the business and technical requirements that guided it’s design and development</a:t>
            </a:r>
          </a:p>
          <a:p>
            <a:r>
              <a:rPr lang="en-US" dirty="0"/>
              <a:t>Works as expected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i="1" dirty="0">
                <a:solidFill>
                  <a:srgbClr val="002060"/>
                </a:solidFill>
              </a:rPr>
              <a:t>“Testing is a process rather than a single activity.”</a:t>
            </a:r>
            <a:br>
              <a:rPr lang="en-US" i="1" dirty="0">
                <a:solidFill>
                  <a:srgbClr val="002060"/>
                </a:solidFill>
              </a:rPr>
            </a:br>
            <a:br>
              <a:rPr lang="en-US" i="1" dirty="0">
                <a:solidFill>
                  <a:srgbClr val="002060"/>
                </a:solidFill>
              </a:rPr>
            </a:br>
            <a:endParaRPr 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/>
              <a:t>Open Source like Selenium, Junit, </a:t>
            </a:r>
            <a:r>
              <a:rPr lang="en-US" altLang="en-US" dirty="0" err="1"/>
              <a:t>TestNG</a:t>
            </a:r>
            <a:r>
              <a:rPr lang="en-US" altLang="en-US" dirty="0"/>
              <a:t>, Cucumber, </a:t>
            </a:r>
            <a:r>
              <a:rPr lang="en-US" altLang="en-US" dirty="0" err="1"/>
              <a:t>watir</a:t>
            </a:r>
            <a:r>
              <a:rPr lang="en-US" altLang="en-US" dirty="0"/>
              <a:t>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marL="457200" indent="-457200"/>
            <a:r>
              <a:rPr lang="en-US" altLang="en-US" dirty="0"/>
              <a:t>Proprietary tools like IBM tools, HP Quality Manager, </a:t>
            </a:r>
            <a:r>
              <a:rPr lang="en-US" altLang="en-US" dirty="0" err="1"/>
              <a:t>Tricentis</a:t>
            </a:r>
            <a:r>
              <a:rPr lang="en-US" altLang="en-US" dirty="0"/>
              <a:t> Tosca tool, Quick Test professional, etc.,</a:t>
            </a:r>
          </a:p>
          <a:p>
            <a:pPr marL="457200" indent="-457200"/>
            <a:r>
              <a:rPr lang="en-US" altLang="en-US" dirty="0"/>
              <a:t>Custom Created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2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Selenium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Selenium automates browsers</a:t>
            </a:r>
            <a:r>
              <a:rPr lang="en-US" dirty="0"/>
              <a:t>. </a:t>
            </a:r>
          </a:p>
          <a:p>
            <a:pPr marL="45720" indent="0">
              <a:buNone/>
            </a:pPr>
            <a:r>
              <a:rPr lang="en-US" dirty="0"/>
              <a:t>Primarily, it is for automating web applications for testing purposes, but is certainly not limited to just that. Boring web-based administration tasks can (and should!) also be automated as well.</a:t>
            </a:r>
          </a:p>
          <a:p>
            <a:r>
              <a:rPr lang="en-US" dirty="0"/>
              <a:t>Selenium has the support of some of the largest browser vendors.</a:t>
            </a:r>
          </a:p>
          <a:p>
            <a:pPr marL="45720" indent="0">
              <a:buNone/>
            </a:pPr>
            <a:r>
              <a:rPr lang="en-US" dirty="0"/>
              <a:t>Who have taken (or are taking) steps to make Selenium a native part of their browser. It is also the core technology in countless other browser automation tools, APIs and frameworks.</a:t>
            </a:r>
          </a:p>
          <a:p>
            <a:pPr marL="45720" indent="0">
              <a:buNone/>
            </a:pPr>
            <a:endParaRPr lang="en-US" i="1" dirty="0">
              <a:solidFill>
                <a:srgbClr val="002060"/>
              </a:solidFill>
            </a:endParaRPr>
          </a:p>
          <a:p>
            <a:pPr marL="45720" indent="0">
              <a:buNone/>
            </a:pPr>
            <a:endParaRPr lang="en-US" i="1" dirty="0">
              <a:solidFill>
                <a:srgbClr val="002060"/>
              </a:solidFill>
            </a:endParaRPr>
          </a:p>
          <a:p>
            <a:pPr marL="45720" indent="0">
              <a:buNone/>
            </a:pPr>
            <a:r>
              <a:rPr lang="en-US" i="1" dirty="0">
                <a:solidFill>
                  <a:srgbClr val="002060"/>
                </a:solidFill>
              </a:rPr>
              <a:t>Source: www.seleniumhq.org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Selenium’s tool suite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IDE</a:t>
            </a:r>
          </a:p>
          <a:p>
            <a:r>
              <a:rPr lang="en-US" dirty="0"/>
              <a:t>Selenium Remote control (RC)</a:t>
            </a:r>
          </a:p>
          <a:p>
            <a:r>
              <a:rPr lang="en-US" dirty="0"/>
              <a:t>Selenium </a:t>
            </a:r>
            <a:r>
              <a:rPr lang="en-US" dirty="0" err="1"/>
              <a:t>Webdriver</a:t>
            </a:r>
            <a:endParaRPr lang="en-US" dirty="0"/>
          </a:p>
          <a:p>
            <a:r>
              <a:rPr lang="en-US" dirty="0"/>
              <a:t>Selenium Grid</a:t>
            </a:r>
          </a:p>
        </p:txBody>
      </p:sp>
    </p:spTree>
    <p:extLst>
      <p:ext uri="{BB962C8B-B14F-4D97-AF65-F5344CB8AC3E}">
        <p14:creationId xmlns:p14="http://schemas.microsoft.com/office/powerpoint/2010/main" val="22625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IDE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44196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defRPr/>
            </a:pPr>
            <a:r>
              <a:rPr lang="en-US" dirty="0"/>
              <a:t>A Firefox add-on that will do simple record-and-playback of interactions with the browser</a:t>
            </a:r>
          </a:p>
          <a:p>
            <a:pPr marL="457200" indent="-457200">
              <a:defRPr/>
            </a:pPr>
            <a:r>
              <a:rPr lang="en-US" dirty="0"/>
              <a:t>Create quick bug reproduction scripts</a:t>
            </a:r>
          </a:p>
          <a:p>
            <a:pPr marL="457200" indent="-457200">
              <a:defRPr/>
            </a:pPr>
            <a:r>
              <a:rPr lang="en-US" dirty="0"/>
              <a:t>Create scripts to aid in automation-aided exploratory testing</a:t>
            </a:r>
          </a:p>
          <a:p>
            <a:r>
              <a:rPr lang="en-US" dirty="0"/>
              <a:t>    Uses </a:t>
            </a:r>
            <a:r>
              <a:rPr lang="en-US" dirty="0" err="1"/>
              <a:t>selenese</a:t>
            </a:r>
            <a:r>
              <a:rPr lang="en-US" dirty="0"/>
              <a:t> commands</a:t>
            </a:r>
          </a:p>
          <a:p>
            <a:r>
              <a:rPr lang="en-US" dirty="0"/>
              <a:t>    Convert Test cases to different Languages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002060"/>
                </a:solidFill>
              </a:rPr>
              <a:t>Limitations </a:t>
            </a:r>
          </a:p>
          <a:p>
            <a:r>
              <a:rPr lang="en-US" dirty="0"/>
              <a:t>Selenium IDE is Firefox plugin, thus its support is limited to Firefox only</a:t>
            </a:r>
          </a:p>
          <a:p>
            <a:r>
              <a:rPr lang="en-US" dirty="0"/>
              <a:t>It will not support iteration and conditional statement</a:t>
            </a:r>
          </a:p>
          <a:p>
            <a:r>
              <a:rPr lang="en-US" dirty="0"/>
              <a:t>Selenium IDE doesn't support error handling</a:t>
            </a:r>
          </a:p>
          <a:p>
            <a:r>
              <a:rPr lang="en-US" dirty="0"/>
              <a:t>Selenium IDE do not support Database testing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RC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Allows you to write automated web application UI tests in any programming language against any HTTP website using any mainstream JavaScript-enabled browser.</a:t>
            </a:r>
          </a:p>
          <a:p>
            <a:pPr marL="45720" indent="0">
              <a:buNone/>
            </a:pPr>
            <a:r>
              <a:rPr lang="en-US" dirty="0"/>
              <a:t>Selenium RC comes in two parts. </a:t>
            </a:r>
          </a:p>
          <a:p>
            <a:r>
              <a:rPr lang="en-US" dirty="0"/>
              <a:t>A server which automatically launches and kills browsers, and acts as a HTTP proxy for web requests from them.</a:t>
            </a:r>
          </a:p>
          <a:p>
            <a:r>
              <a:rPr lang="en-US" dirty="0"/>
              <a:t>Client libraries for your favorite computer language.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i="1" dirty="0">
                <a:solidFill>
                  <a:srgbClr val="002060"/>
                </a:solidFill>
              </a:rPr>
              <a:t>Source: www.seleniumhq.org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Selenium RC Representation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>
                <a:solidFill>
                  <a:srgbClr val="002060"/>
                </a:solidFill>
              </a:rPr>
              <a:t>Source: www.seleniumhq.org</a:t>
            </a:r>
          </a:p>
          <a:p>
            <a:endParaRPr lang="en-US" dirty="0"/>
          </a:p>
        </p:txBody>
      </p:sp>
      <p:pic>
        <p:nvPicPr>
          <p:cNvPr id="9218" name="Picture 2" descr="rc arch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57200"/>
            <a:ext cx="6769661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48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Web driver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web driver is in Version 2.0</a:t>
            </a:r>
          </a:p>
          <a:p>
            <a:r>
              <a:rPr lang="en-US" dirty="0"/>
              <a:t>Selenium Web driver API’s makes native API calls to the browser</a:t>
            </a:r>
          </a:p>
          <a:p>
            <a:r>
              <a:rPr lang="en-US" dirty="0"/>
              <a:t>Native automation is faster and less error prone</a:t>
            </a:r>
          </a:p>
          <a:p>
            <a:r>
              <a:rPr lang="en-US" dirty="0"/>
              <a:t>Does not require Selenium RC server</a:t>
            </a:r>
          </a:p>
          <a:p>
            <a:r>
              <a:rPr lang="en-US" dirty="0"/>
              <a:t>Can Operate headless browsers</a:t>
            </a:r>
          </a:p>
        </p:txBody>
      </p:sp>
    </p:spTree>
    <p:extLst>
      <p:ext uri="{BB962C8B-B14F-4D97-AF65-F5344CB8AC3E}">
        <p14:creationId xmlns:p14="http://schemas.microsoft.com/office/powerpoint/2010/main" val="368515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Locators for selenium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Web element can be found in a web page by using as of the following element information</a:t>
            </a:r>
          </a:p>
          <a:p>
            <a:r>
              <a:rPr lang="en-US" dirty="0"/>
              <a:t>Id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Link text</a:t>
            </a:r>
          </a:p>
          <a:p>
            <a:r>
              <a:rPr lang="en-US" dirty="0"/>
              <a:t>Partial link text</a:t>
            </a:r>
          </a:p>
          <a:p>
            <a:r>
              <a:rPr lang="en-US" dirty="0"/>
              <a:t>Tag name</a:t>
            </a:r>
          </a:p>
          <a:p>
            <a:r>
              <a:rPr lang="en-US" dirty="0"/>
              <a:t>Class name</a:t>
            </a:r>
          </a:p>
          <a:p>
            <a:r>
              <a:rPr lang="en-US" dirty="0" err="1"/>
              <a:t>Css</a:t>
            </a:r>
            <a:endParaRPr lang="en-US" dirty="0"/>
          </a:p>
          <a:p>
            <a:r>
              <a:rPr lang="en-US" dirty="0" err="1"/>
              <a:t>Xpath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Overview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through a test script using Selenium </a:t>
            </a:r>
            <a:r>
              <a:rPr lang="en-US" dirty="0" err="1"/>
              <a:t>Webdriver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software testing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>
                <a:solidFill>
                  <a:srgbClr val="00B0F0"/>
                </a:solidFill>
                <a:hlinkClick r:id="rId2"/>
              </a:rPr>
              <a:t>https://www.youtube.com/watch?v=TDynSmrzpXw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 Black" panose="020B0A04020102020204" pitchFamily="34" charset="0"/>
              </a:rPr>
              <a:t>Test Product</a:t>
            </a:r>
            <a:endParaRPr lang="en-US" dirty="0"/>
          </a:p>
        </p:txBody>
      </p:sp>
      <p:pic>
        <p:nvPicPr>
          <p:cNvPr id="4" name="Picture 2" descr="http://www.cromaretail.com/images/guide/appliances/microwave-oven-buying-guid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070233"/>
            <a:ext cx="4724400" cy="362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will you test this product?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513" y="5758934"/>
            <a:ext cx="103520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>
                <a:solidFill>
                  <a:srgbClr val="002060"/>
                </a:solidFill>
              </a:rPr>
              <a:t>There are no right or wrong answers, There is only Intuition- Tom ford </a:t>
            </a:r>
          </a:p>
        </p:txBody>
      </p:sp>
    </p:spTree>
    <p:extLst>
      <p:ext uri="{BB962C8B-B14F-4D97-AF65-F5344CB8AC3E}">
        <p14:creationId xmlns:p14="http://schemas.microsoft.com/office/powerpoint/2010/main" val="18599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software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 tooltip="how to find defects"/>
              </a:rPr>
              <a:t>Finding defects</a:t>
            </a:r>
            <a:r>
              <a:rPr lang="en-US" dirty="0"/>
              <a:t> which may get created by the programmer while developing the software</a:t>
            </a:r>
          </a:p>
          <a:p>
            <a:r>
              <a:rPr lang="en-US" dirty="0"/>
              <a:t>Gaining confidence in and providing information about the level of quality</a:t>
            </a:r>
          </a:p>
          <a:p>
            <a:r>
              <a:rPr lang="en-US" dirty="0"/>
              <a:t>To prevent defects</a:t>
            </a:r>
          </a:p>
          <a:p>
            <a:r>
              <a:rPr lang="en-US" dirty="0"/>
              <a:t>To make sure that the end result meets the business and user requirements</a:t>
            </a:r>
          </a:p>
          <a:p>
            <a:r>
              <a:rPr lang="en-US" dirty="0"/>
              <a:t>To compile a record of software errors for use in error prevention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45720" indent="0" algn="ctr">
              <a:buNone/>
            </a:pP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002060"/>
                </a:solidFill>
              </a:rPr>
              <a:t>“Quality is never an accident; it is always the result of intelligent effort.” – John Ruskin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and white box testing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box testing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1600" dirty="0"/>
              <a:t>Black Box Testing is a software testing method in which the internal structure/ design/ implementation of the item being tested is NOT known to the tester</a:t>
            </a:r>
          </a:p>
          <a:p>
            <a:r>
              <a:rPr lang="en-US" altLang="en-US" sz="1600" dirty="0"/>
              <a:t>Mainly applicable to higher levels of testing: Acceptance Testing, System testing</a:t>
            </a:r>
          </a:p>
          <a:p>
            <a:r>
              <a:rPr lang="en-US" altLang="en-US" sz="1600" dirty="0"/>
              <a:t>In this sort of testing testers mainly focuses on the functionality of the system</a:t>
            </a:r>
          </a:p>
          <a:p>
            <a:r>
              <a:rPr lang="en-US" altLang="en-US" sz="1600" dirty="0"/>
              <a:t>Programming knowledge is not required.</a:t>
            </a:r>
          </a:p>
          <a:p>
            <a:r>
              <a:rPr lang="en-US" altLang="en-US" sz="1600" dirty="0"/>
              <a:t>Requirements specification will serve as the basis for designing test cases.</a:t>
            </a:r>
          </a:p>
          <a:p>
            <a:r>
              <a:rPr lang="en-US" altLang="en-US" sz="1600" dirty="0"/>
              <a:t>Implementation knowledge is not required to test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White box testing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1600" dirty="0"/>
              <a:t>White Box Testing is a software testing method in which the internal structure/ design/ implementation of the item being tested is known to the tester</a:t>
            </a:r>
          </a:p>
          <a:p>
            <a:r>
              <a:rPr lang="en-US" altLang="en-US" sz="1600" dirty="0"/>
              <a:t>Mainly applicable to lower levels of testing:                                        Unit Testing, Integration Testing</a:t>
            </a:r>
          </a:p>
          <a:p>
            <a:r>
              <a:rPr lang="en-US" altLang="en-US" sz="1600" dirty="0"/>
              <a:t>In this sort of testing developers mainly focuses on the structure means program/code of the system</a:t>
            </a:r>
          </a:p>
          <a:p>
            <a:r>
              <a:rPr lang="en-US" altLang="en-US" sz="1600" dirty="0"/>
              <a:t>Programming knowledge is required</a:t>
            </a:r>
          </a:p>
          <a:p>
            <a:r>
              <a:rPr lang="en-US" altLang="en-US" sz="1600" dirty="0"/>
              <a:t>Detail Design document  will serve as the basis for designing test cases.</a:t>
            </a:r>
          </a:p>
          <a:p>
            <a:r>
              <a:rPr lang="en-US" altLang="en-US" sz="1600" dirty="0"/>
              <a:t>Implementation knowledge is required to test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black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b="1" dirty="0"/>
              <a:t>Advantages </a:t>
            </a:r>
          </a:p>
          <a:p>
            <a:r>
              <a:rPr lang="en-US" dirty="0"/>
              <a:t>Unbiased tests because the designer and tester work independently</a:t>
            </a:r>
          </a:p>
          <a:p>
            <a:r>
              <a:rPr lang="en-US" dirty="0"/>
              <a:t>Tester is free from any pressure of knowledge of specific programming</a:t>
            </a:r>
          </a:p>
          <a:p>
            <a:r>
              <a:rPr lang="en-US" dirty="0"/>
              <a:t>Facilitates identification of contradictions   &amp; vagueness in functional specifications</a:t>
            </a:r>
          </a:p>
          <a:p>
            <a:r>
              <a:rPr lang="en-US" dirty="0"/>
              <a:t>Test is performed from a user’s point-of-view and not of the designer’s</a:t>
            </a:r>
          </a:p>
          <a:p>
            <a:r>
              <a:rPr lang="en-US" dirty="0"/>
              <a:t>Test cases can be designed immediately after the completion of specifications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b="1" dirty="0"/>
              <a:t>Disadvantages</a:t>
            </a:r>
            <a:endParaRPr lang="en-US" dirty="0"/>
          </a:p>
          <a:p>
            <a:r>
              <a:rPr lang="en-US" dirty="0"/>
              <a:t>Tests can be redundant if already run by the software designer</a:t>
            </a:r>
          </a:p>
          <a:p>
            <a:r>
              <a:rPr lang="en-US" dirty="0"/>
              <a:t>Test cases are extremely difficult to be designed without clear specifications</a:t>
            </a:r>
          </a:p>
          <a:p>
            <a:r>
              <a:rPr lang="en-US" dirty="0"/>
              <a:t>Testing every possible input stream is not possible because it is time-consuming and this would eventually leave many program paths untested</a:t>
            </a:r>
          </a:p>
          <a:p>
            <a:r>
              <a:rPr lang="en-US" dirty="0"/>
              <a:t>Results might be overestimated at times</a:t>
            </a:r>
          </a:p>
          <a:p>
            <a:r>
              <a:rPr lang="en-US" dirty="0"/>
              <a:t>Cannot be used for testing complex segments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Advantages and disadvantages of White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/>
              <a:t>Advantages </a:t>
            </a:r>
          </a:p>
          <a:p>
            <a:r>
              <a:rPr lang="en-US" sz="1600" dirty="0"/>
              <a:t>Testing can be commenced at an earlier stage. One need not wait for the GUI to be available.</a:t>
            </a:r>
          </a:p>
          <a:p>
            <a:r>
              <a:rPr lang="en-US" sz="1600" dirty="0"/>
              <a:t>Testing is more thorough, with the possibility of covering most paths.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Ascertains quality of coding work and its adherence to  coding standards.</a:t>
            </a:r>
            <a:endParaRPr lang="en-US" altLang="en-US" sz="1600" dirty="0"/>
          </a:p>
          <a:p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/>
              <a:t>Disadvantages</a:t>
            </a:r>
            <a:endParaRPr lang="en-US" dirty="0"/>
          </a:p>
          <a:p>
            <a:r>
              <a:rPr lang="en-US" sz="1600" dirty="0"/>
              <a:t>Since tests can be very complex, highly skilled resources are required, with thorough knowledge of programming and implementation.</a:t>
            </a:r>
          </a:p>
          <a:p>
            <a:r>
              <a:rPr lang="en-US" sz="1600" dirty="0"/>
              <a:t>Test script maintenance can be a burden if the implementation changes frequently.</a:t>
            </a:r>
          </a:p>
          <a:p>
            <a:r>
              <a:rPr lang="en-US" sz="1600" dirty="0"/>
              <a:t>Since this method of testing it closely tied with the application being testing, tools to cater to every kind of implementation/platform may not be readily available.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ttp://www.invensis.net/blog/wp-content/uploads/2015/05/Difference-between-White-Box-Testing-and-Black-Box-Testing-Inven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5" y="4519267"/>
            <a:ext cx="5194074" cy="172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Testing Process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25613" y="266152"/>
            <a:ext cx="3611562" cy="72629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Determining the test methodology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25613" y="1476498"/>
            <a:ext cx="3611562" cy="72629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Planning the tests</a:t>
            </a:r>
          </a:p>
          <a:p>
            <a:pPr algn="ctr">
              <a:lnSpc>
                <a:spcPct val="85000"/>
              </a:lnSpc>
              <a:defRPr/>
            </a:pPr>
            <a:endParaRPr lang="en-US" altLang="en-US" sz="2425" b="1" dirty="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25613" y="2686844"/>
            <a:ext cx="3611562" cy="72629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Designing the tests</a:t>
            </a:r>
          </a:p>
          <a:p>
            <a:pPr algn="ctr">
              <a:lnSpc>
                <a:spcPct val="85000"/>
              </a:lnSpc>
              <a:defRPr/>
            </a:pPr>
            <a:endParaRPr lang="en-US" altLang="en-US" sz="2425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725613" y="3897190"/>
            <a:ext cx="3611562" cy="72629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Performing the tests</a:t>
            </a:r>
          </a:p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(implementation)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25613" y="5107536"/>
            <a:ext cx="3611562" cy="40953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altLang="en-US" sz="2425" b="1" dirty="0">
                <a:solidFill>
                  <a:schemeClr val="tx1"/>
                </a:solidFill>
              </a:rPr>
              <a:t>Test Reporting</a:t>
            </a:r>
          </a:p>
        </p:txBody>
      </p:sp>
      <p:cxnSp>
        <p:nvCxnSpPr>
          <p:cNvPr id="31" name="Straight Arrow Connector 30"/>
          <p:cNvCxnSpPr>
            <a:stCxn id="8" idx="2"/>
            <a:endCxn id="9" idx="0"/>
          </p:cNvCxnSpPr>
          <p:nvPr/>
        </p:nvCxnSpPr>
        <p:spPr>
          <a:xfrm>
            <a:off x="3531394" y="2202791"/>
            <a:ext cx="0" cy="48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31394" y="992445"/>
            <a:ext cx="0" cy="48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2"/>
            <a:endCxn id="10" idx="0"/>
          </p:cNvCxnSpPr>
          <p:nvPr/>
        </p:nvCxnSpPr>
        <p:spPr>
          <a:xfrm>
            <a:off x="3531394" y="3413137"/>
            <a:ext cx="0" cy="48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28" idx="0"/>
          </p:cNvCxnSpPr>
          <p:nvPr/>
        </p:nvCxnSpPr>
        <p:spPr>
          <a:xfrm>
            <a:off x="3531394" y="4623483"/>
            <a:ext cx="0" cy="48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1517</Words>
  <Application>Microsoft Office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Cambria</vt:lpstr>
      <vt:lpstr>Verdana</vt:lpstr>
      <vt:lpstr>Red Line Business 16x9</vt:lpstr>
      <vt:lpstr>CSYE 7280 - User Experience Design and Testing</vt:lpstr>
      <vt:lpstr>Software testing</vt:lpstr>
      <vt:lpstr>Importance of software testing </vt:lpstr>
      <vt:lpstr>Test Product</vt:lpstr>
      <vt:lpstr>Objectives of software testing</vt:lpstr>
      <vt:lpstr>Black box and white box testing</vt:lpstr>
      <vt:lpstr>Advantages and disadvantages of black box</vt:lpstr>
      <vt:lpstr>Advantages and disadvantages of White box</vt:lpstr>
      <vt:lpstr>Testing Process</vt:lpstr>
      <vt:lpstr>Software testing Life cycle</vt:lpstr>
      <vt:lpstr>Defect Life cycle</vt:lpstr>
      <vt:lpstr>Software test plan (STP) - Template</vt:lpstr>
      <vt:lpstr>Software test plan (STP) – Template ..</vt:lpstr>
      <vt:lpstr>What is automation testing</vt:lpstr>
      <vt:lpstr>Automation testing</vt:lpstr>
      <vt:lpstr>Manual vs automation Testing by phase </vt:lpstr>
      <vt:lpstr>Test automation of web applications </vt:lpstr>
      <vt:lpstr>Advantages and disadvantages of automation testing </vt:lpstr>
      <vt:lpstr>type of testing to used ? </vt:lpstr>
      <vt:lpstr>Testing tools </vt:lpstr>
      <vt:lpstr>Introduction to Selenium </vt:lpstr>
      <vt:lpstr>Selenium’s tool suite </vt:lpstr>
      <vt:lpstr>Selenium IDE </vt:lpstr>
      <vt:lpstr>Selenium RC </vt:lpstr>
      <vt:lpstr>Selenium RC Representation</vt:lpstr>
      <vt:lpstr>Selenium Web driver </vt:lpstr>
      <vt:lpstr>Locators for selenium</vt:lpstr>
      <vt:lpstr>Selenium Overview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2016-02-20T21:14:51Z</dcterms:created>
  <dcterms:modified xsi:type="dcterms:W3CDTF">2021-12-06T00:47:13Z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